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8" r:id="rId2"/>
    <p:sldId id="291" r:id="rId3"/>
    <p:sldId id="295" r:id="rId4"/>
    <p:sldId id="294" r:id="rId5"/>
    <p:sldId id="299" r:id="rId6"/>
    <p:sldId id="298" r:id="rId7"/>
    <p:sldId id="290" r:id="rId8"/>
    <p:sldId id="300" r:id="rId9"/>
    <p:sldId id="287" r:id="rId10"/>
    <p:sldId id="285" r:id="rId11"/>
    <p:sldId id="276" r:id="rId12"/>
    <p:sldId id="301" r:id="rId13"/>
    <p:sldId id="289" r:id="rId14"/>
    <p:sldId id="296" r:id="rId15"/>
    <p:sldId id="297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838175"/>
    <a:srgbClr val="858585"/>
    <a:srgbClr val="253D3F"/>
    <a:srgbClr val="77787B"/>
    <a:srgbClr val="277479"/>
    <a:srgbClr val="3A3F25"/>
    <a:srgbClr val="687927"/>
    <a:srgbClr val="6B7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3684" autoAdjust="0"/>
  </p:normalViewPr>
  <p:slideViewPr>
    <p:cSldViewPr snapToGrid="0">
      <p:cViewPr>
        <p:scale>
          <a:sx n="25" d="100"/>
          <a:sy n="25" d="100"/>
        </p:scale>
        <p:origin x="248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A5310-0189-4C32-8469-9BAA2155586F}" type="datetimeFigureOut">
              <a:rPr lang="pt-BR" smtClean="0"/>
              <a:t>26/06/2019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A83F2-68B0-4860-878A-D42B415862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465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49762-4B3E-478C-989B-720855CA9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600">
                <a:latin typeface="Arial Black" panose="020B0A040201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F01F5D-762A-408A-A455-9787814F0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09963"/>
            <a:ext cx="12192000" cy="1289276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3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6DE00-6855-48D7-AC08-B691895EA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5474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7DE287-9972-4956-AB0D-2B5B3081D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1E83EB-3067-40C1-848F-AFABF861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5A163F-E6FA-4F59-9BAF-4F431283526D}" type="datetimeFigureOut">
              <a:rPr lang="pt-BR" smtClean="0"/>
              <a:t>26/06/2019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E684E-3998-4B12-8052-AE0B3257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AE940A-F74B-451D-957E-0B35DAF8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F555A-60B0-49B7-B719-0358DC17452E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8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CFC967E-04F2-4C11-B307-0C016C304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BBC6B3-2C30-4287-A8F0-50EFA00C3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47A185-3C8A-4429-9B19-5CF5A2C71A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5A163F-E6FA-4F59-9BAF-4F431283526D}" type="datetimeFigureOut">
              <a:rPr lang="pt-BR" smtClean="0"/>
              <a:t>26/06/2019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AAE992-78EF-4ECB-9C4B-28E1FA822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FC190D-7AE5-4FDB-9406-4FB172FF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F555A-60B0-49B7-B719-0358DC17452E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02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7F9B2-41C6-4504-A0B5-4B3A4299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5474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F5DC2B-E268-4441-96D3-1986713DE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317462-C242-42A0-89D7-FC77FD75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5A163F-E6FA-4F59-9BAF-4F431283526D}" type="datetimeFigureOut">
              <a:rPr lang="pt-BR" smtClean="0"/>
              <a:t>26/06/2019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265BE2-2099-4CE8-9FB9-470D9C6C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4DC037-94C0-45D1-BB6C-FD72E013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F555A-60B0-49B7-B719-0358DC17452E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1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3BE5E-75BA-4BBF-A04C-59713EE7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1B8A79-8236-496A-B5CD-2B07357A0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227591-19A6-4678-BE6F-AD585CC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5A163F-E6FA-4F59-9BAF-4F431283526D}" type="datetimeFigureOut">
              <a:rPr lang="pt-BR" smtClean="0"/>
              <a:t>26/06/2019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ED0825-73B0-4960-9EE9-C01F527A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91AD12-1998-4289-8989-AA0D628A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F555A-60B0-49B7-B719-0358DC17452E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1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D0BDE-823C-4B63-8300-4FF099C1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5474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E0CF09-CC2C-44D0-A02F-1C50CDD85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DBE4E1A-0271-4167-91E3-188F845B3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45295B-FAB9-48F0-AA3B-3E1EA42328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5A163F-E6FA-4F59-9BAF-4F431283526D}" type="datetimeFigureOut">
              <a:rPr lang="pt-BR" smtClean="0"/>
              <a:t>26/06/2019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8D4316-8EDE-424B-9002-C00AE8DA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0D4A29-FF3E-4AFF-BEBD-D987AE58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F555A-60B0-49B7-B719-0358DC17452E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5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EF9D7-5505-47E4-84D6-DB825935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9C3DCE-A7F1-495C-8B02-E81A74CED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3F3261-47BD-4F4B-A078-89553FA18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47392F3-BB3B-4A33-84EE-15DD17A13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8997DB-E7EB-4609-BA9C-7F599495D3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E8B226B-1006-472E-BDFB-670AC180D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5A163F-E6FA-4F59-9BAF-4F431283526D}" type="datetimeFigureOut">
              <a:rPr lang="pt-BR" smtClean="0"/>
              <a:t>26/06/2019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B80D498-2612-4F7A-AB00-45B982CF5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DB8E720-13CE-4F37-B5A5-F47E59E7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F555A-60B0-49B7-B719-0358DC17452E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64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1D5DA-2AF2-483E-9793-CBF71F24A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5474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B8A198-6717-404C-9C9B-377F252C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5A163F-E6FA-4F59-9BAF-4F431283526D}" type="datetimeFigureOut">
              <a:rPr lang="pt-BR" smtClean="0"/>
              <a:t>26/06/2019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345283-26DF-49AA-B4E9-D38A0EDE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338CF7-59D3-4901-8E7F-D89C699C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F555A-60B0-49B7-B719-0358DC17452E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28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6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24473-D740-466C-8839-50BF60CD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CF72B1-BE53-4517-A662-9D40CB08E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5572B2-D5BD-4B47-8F14-02623977E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9822A8-E62E-403A-8CDA-4C13B90D2E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5A163F-E6FA-4F59-9BAF-4F431283526D}" type="datetimeFigureOut">
              <a:rPr lang="pt-BR" smtClean="0"/>
              <a:t>26/06/2019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847185-D449-462E-9A6B-0B635141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27ADF5-06D3-4F00-B667-C62BBC9B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F555A-60B0-49B7-B719-0358DC17452E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964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C45E3-08BD-42AB-A498-2A78829A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59B6044-2EE5-4A50-83ED-9A284BBF9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997FD55-CA70-48C8-99D4-E852C4482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666BC6-56AD-46AA-9B4F-0AC408CD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5A163F-E6FA-4F59-9BAF-4F431283526D}" type="datetimeFigureOut">
              <a:rPr lang="pt-BR" smtClean="0"/>
              <a:t>26/06/2019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1EEFA8-0892-4E66-8632-07E91942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FB85C7-98F0-4376-A8EB-D4A06D73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EF555A-60B0-49B7-B719-0358DC17452E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58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6A5A15B-2940-4A4E-8EC7-B0FBFB0F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54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17CC8C-A568-4D9B-A051-39FA365DE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54744"/>
            <a:ext cx="12192000" cy="61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D1D2F4-0EC6-4AC2-95AF-A758D2782D0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01575" y="-116114"/>
            <a:ext cx="4000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0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838175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1" kern="1200">
          <a:solidFill>
            <a:srgbClr val="77787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b="1" kern="1200">
          <a:solidFill>
            <a:srgbClr val="77787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rgbClr val="77787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1" kern="1200">
          <a:solidFill>
            <a:srgbClr val="77787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1" kern="1200">
          <a:solidFill>
            <a:srgbClr val="77787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CED40A2-9A72-4A41-AEE4-EB5A84351CF4}"/>
              </a:ext>
            </a:extLst>
          </p:cNvPr>
          <p:cNvGrpSpPr/>
          <p:nvPr/>
        </p:nvGrpSpPr>
        <p:grpSpPr>
          <a:xfrm>
            <a:off x="-14683" y="-19344"/>
            <a:ext cx="12206683" cy="6877344"/>
            <a:chOff x="-14683" y="-19344"/>
            <a:chExt cx="12206683" cy="6877344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CEEA031-5565-4F07-8396-0A234440A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t="4525" r="943" b="3193"/>
            <a:stretch/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B0F59E0-1DB3-4D9A-B957-4910C73D359D}"/>
                </a:ext>
              </a:extLst>
            </p:cNvPr>
            <p:cNvSpPr/>
            <p:nvPr/>
          </p:nvSpPr>
          <p:spPr>
            <a:xfrm>
              <a:off x="-14683" y="-19344"/>
              <a:ext cx="12206683" cy="6877344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94330B74-F03F-42F4-A514-530DBD3389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99" y="696286"/>
            <a:ext cx="5367503" cy="5718394"/>
          </a:xfrm>
          <a:prstGeom prst="rect">
            <a:avLst/>
          </a:prstGeom>
          <a:effectLst>
            <a:glow rad="1397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91810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35185C-EF07-43FC-835E-469254DA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5733FB-063D-45F6-B761-28EF5E645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6" t="41072" r="34036" b="52808"/>
          <a:stretch/>
        </p:blipFill>
        <p:spPr>
          <a:xfrm rot="5400000">
            <a:off x="6405560" y="5005394"/>
            <a:ext cx="384177" cy="4000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8F8EE79-0B5A-40BD-8030-3DFF6DC8320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886" y="5710038"/>
            <a:ext cx="922502" cy="982918"/>
          </a:xfrm>
          <a:prstGeom prst="rect">
            <a:avLst/>
          </a:prstGeom>
          <a:effectLst>
            <a:glow rad="63500">
              <a:schemeClr val="bg1">
                <a:lumMod val="60000"/>
                <a:lumOff val="4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0044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6A2D66D-BB5E-4199-B421-E4EB052090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Uma imagem contendo texto, recibo&#10;&#10;Descrição gerada automaticamente">
            <a:extLst>
              <a:ext uri="{FF2B5EF4-FFF2-40B4-BE49-F238E27FC236}">
                <a16:creationId xmlns:a16="http://schemas.microsoft.com/office/drawing/2014/main" id="{3AA11C37-B708-4C53-A6DD-3CC31E537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4768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5AB38FF-8ACB-4A91-ACE6-23C9FBB66A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68" y="5875082"/>
            <a:ext cx="922502" cy="982918"/>
          </a:xfrm>
          <a:prstGeom prst="rect">
            <a:avLst/>
          </a:prstGeom>
          <a:effectLst>
            <a:glow rad="63500">
              <a:schemeClr val="bg1">
                <a:lumMod val="60000"/>
                <a:lumOff val="4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2037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6A2D66D-BB5E-4199-B421-E4EB052090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Uma imagem contendo texto, recibo&#10;&#10;Descrição gerada automaticamente">
            <a:extLst>
              <a:ext uri="{FF2B5EF4-FFF2-40B4-BE49-F238E27FC236}">
                <a16:creationId xmlns:a16="http://schemas.microsoft.com/office/drawing/2014/main" id="{3AA11C37-B708-4C53-A6DD-3CC31E537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52146" r="34386"/>
          <a:stretch/>
        </p:blipFill>
        <p:spPr>
          <a:xfrm>
            <a:off x="0" y="-1"/>
            <a:ext cx="12192000" cy="63665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5AB38FF-8ACB-4A91-ACE6-23C9FBB66A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68" y="5875082"/>
            <a:ext cx="922502" cy="982918"/>
          </a:xfrm>
          <a:prstGeom prst="rect">
            <a:avLst/>
          </a:prstGeom>
          <a:effectLst>
            <a:glow rad="63500">
              <a:schemeClr val="bg1">
                <a:lumMod val="60000"/>
                <a:lumOff val="4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8719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E8F25EE-43E2-4CB0-ADAE-28FEB2215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51CAD1A-3532-4483-8141-9D7FD0221709}"/>
              </a:ext>
            </a:extLst>
          </p:cNvPr>
          <p:cNvSpPr/>
          <p:nvPr/>
        </p:nvSpPr>
        <p:spPr>
          <a:xfrm>
            <a:off x="0" y="13872"/>
            <a:ext cx="12192000" cy="684412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B55DE78-FFA2-485D-AEFC-90AA88A9AF63}"/>
              </a:ext>
            </a:extLst>
          </p:cNvPr>
          <p:cNvSpPr/>
          <p:nvPr/>
        </p:nvSpPr>
        <p:spPr>
          <a:xfrm>
            <a:off x="0" y="2743200"/>
            <a:ext cx="12192000" cy="1371600"/>
          </a:xfrm>
          <a:prstGeom prst="rect">
            <a:avLst/>
          </a:pr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b="1" dirty="0">
                <a:solidFill>
                  <a:srgbClr val="F8F8F8"/>
                </a:solidFill>
              </a:rPr>
              <a:t>Demonstração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144879-62B6-4D31-91DD-547BF2A8B2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209" y="5773590"/>
            <a:ext cx="922502" cy="982809"/>
          </a:xfrm>
          <a:prstGeom prst="rect">
            <a:avLst/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5324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EC21DD2-614E-409D-BD7E-09C6BE15E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2337" r="8116" b="8292"/>
          <a:stretch/>
        </p:blipFill>
        <p:spPr>
          <a:xfrm>
            <a:off x="-1" y="13872"/>
            <a:ext cx="12192001" cy="684412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EAA29A7-E4EE-49E6-969E-E5B0B8D843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EB7455-B12D-4406-AFB1-747A166211A2}"/>
              </a:ext>
            </a:extLst>
          </p:cNvPr>
          <p:cNvSpPr txBox="1"/>
          <p:nvPr/>
        </p:nvSpPr>
        <p:spPr>
          <a:xfrm>
            <a:off x="3848678" y="2767281"/>
            <a:ext cx="4494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F8F8F8"/>
                </a:solidFill>
              </a:rPr>
              <a:t>Conclusão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134960E-15A8-4E45-BE96-47EF0B2CFCA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209" y="5773590"/>
            <a:ext cx="922502" cy="982809"/>
          </a:xfrm>
          <a:prstGeom prst="rect">
            <a:avLst/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6735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8B13D68-49F8-4602-A9B8-054B14F6AB9E}"/>
              </a:ext>
            </a:extLst>
          </p:cNvPr>
          <p:cNvSpPr txBox="1"/>
          <p:nvPr/>
        </p:nvSpPr>
        <p:spPr>
          <a:xfrm>
            <a:off x="6381846" y="2476500"/>
            <a:ext cx="44551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>
                <a:solidFill>
                  <a:srgbClr val="F8F8F8"/>
                </a:solidFill>
              </a:rPr>
              <a:t>Obrigado!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16BB22E-3B64-4C57-B4ED-02A48A085C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87" y="1063527"/>
            <a:ext cx="4262602" cy="4541262"/>
          </a:xfrm>
          <a:prstGeom prst="rect">
            <a:avLst/>
          </a:prstGeom>
          <a:effectLst>
            <a:glow rad="1397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3306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0B71E1-38FF-4988-B92F-301E7CEBD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28184" r="73281" b="14134"/>
          <a:stretch/>
        </p:blipFill>
        <p:spPr>
          <a:xfrm>
            <a:off x="619112" y="1724975"/>
            <a:ext cx="2400300" cy="31432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C8E9B26-A5C6-483D-A6B1-F3B612CFA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3" t="24940" r="51250" b="13681"/>
          <a:stretch/>
        </p:blipFill>
        <p:spPr>
          <a:xfrm>
            <a:off x="3448048" y="1724975"/>
            <a:ext cx="2400300" cy="31623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5CA0C59-2CCC-48FC-AC10-7926D13FA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1" t="26646" r="6719" b="15672"/>
          <a:stretch/>
        </p:blipFill>
        <p:spPr>
          <a:xfrm>
            <a:off x="9220210" y="1724975"/>
            <a:ext cx="2381250" cy="31622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EBB52B4-C5FB-45DC-AA21-87F359F7BF16}"/>
              </a:ext>
            </a:extLst>
          </p:cNvPr>
          <p:cNvSpPr txBox="1"/>
          <p:nvPr/>
        </p:nvSpPr>
        <p:spPr>
          <a:xfrm>
            <a:off x="5491411" y="495300"/>
            <a:ext cx="120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Team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857E65-3B4B-4BD7-8F3A-32F423771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5" t="25227" r="28437" b="13394"/>
          <a:stretch/>
        </p:blipFill>
        <p:spPr>
          <a:xfrm>
            <a:off x="6343654" y="1724975"/>
            <a:ext cx="2447920" cy="31622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566093-DD8E-4C19-8EBE-B837C676F9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209" y="5773590"/>
            <a:ext cx="922502" cy="982809"/>
          </a:xfrm>
          <a:prstGeom prst="rect">
            <a:avLst/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46927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1E6E11-6D63-497D-842E-BDBA07808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1553" r="2712" b="2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8BA72295-C9C9-4693-AB26-1E7A431DA48B}"/>
              </a:ext>
            </a:extLst>
          </p:cNvPr>
          <p:cNvSpPr/>
          <p:nvPr/>
        </p:nvSpPr>
        <p:spPr>
          <a:xfrm>
            <a:off x="-14682" y="4514849"/>
            <a:ext cx="12206682" cy="2343151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2781D2-0B6A-4725-9B35-4ADCF76268FB}"/>
              </a:ext>
            </a:extLst>
          </p:cNvPr>
          <p:cNvSpPr txBox="1"/>
          <p:nvPr/>
        </p:nvSpPr>
        <p:spPr>
          <a:xfrm>
            <a:off x="77846" y="4809261"/>
            <a:ext cx="12021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dirty="0">
                <a:solidFill>
                  <a:srgbClr val="F8F8F8"/>
                </a:solidFill>
                <a:cs typeface="Arial" panose="020B0604020202020204" pitchFamily="34" charset="0"/>
              </a:rPr>
              <a:t>Ministério da Educação justifica </a:t>
            </a:r>
            <a:r>
              <a:rPr lang="pt-BR" sz="36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falhas</a:t>
            </a:r>
            <a:r>
              <a:rPr lang="pt-BR" sz="3600" b="1" dirty="0">
                <a:solidFill>
                  <a:srgbClr val="F8F8F8"/>
                </a:solidFill>
                <a:cs typeface="Arial" panose="020B0604020202020204" pitchFamily="34" charset="0"/>
              </a:rPr>
              <a:t> no Sistema pelo </a:t>
            </a:r>
            <a:r>
              <a:rPr lang="pt-BR" sz="36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excesso de usuários </a:t>
            </a:r>
            <a:r>
              <a:rPr lang="pt-BR" sz="3600" b="1" dirty="0">
                <a:solidFill>
                  <a:srgbClr val="F8F8F8"/>
                </a:solidFill>
                <a:cs typeface="Arial" panose="020B0604020202020204" pitchFamily="34" charset="0"/>
              </a:rPr>
              <a:t>simultâneos na página. Houve </a:t>
            </a:r>
            <a:r>
              <a:rPr lang="pt-BR" sz="36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picos de 350 mil acessos</a:t>
            </a:r>
            <a:r>
              <a:rPr lang="pt-BR" sz="3600" b="1" dirty="0">
                <a:solidFill>
                  <a:srgbClr val="F8F8F8"/>
                </a:solidFill>
                <a:cs typeface="Arial" panose="020B0604020202020204" pitchFamily="34" charset="0"/>
              </a:rPr>
              <a:t> ao mesmo tempo.</a:t>
            </a:r>
            <a:endParaRPr lang="pt-BR" sz="36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E809A5-6D6D-40D2-8EF8-55C5AFDB365B}"/>
              </a:ext>
            </a:extLst>
          </p:cNvPr>
          <p:cNvSpPr txBox="1"/>
          <p:nvPr/>
        </p:nvSpPr>
        <p:spPr>
          <a:xfrm>
            <a:off x="0" y="6543541"/>
            <a:ext cx="12021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cs typeface="Arial" panose="020B0604020202020204" pitchFamily="34" charset="0"/>
              </a:rPr>
              <a:t>https://g1.globo.com/educacao/guia-de-carreiras/noticia/2019/01/23/sisu-2019-recebe-10-vezes-mais-acessos-do-que-o-esperado-e-site-fica-instavel.ghtml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91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789611C-6051-46C6-8DEC-612DFB2DC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2" y="0"/>
            <a:ext cx="12206682" cy="686491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152E6E4-D950-41C7-908C-BBAFE87CB84B}"/>
              </a:ext>
            </a:extLst>
          </p:cNvPr>
          <p:cNvSpPr txBox="1"/>
          <p:nvPr/>
        </p:nvSpPr>
        <p:spPr>
          <a:xfrm>
            <a:off x="4891314" y="4027390"/>
            <a:ext cx="3316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4800" b="1" dirty="0">
              <a:solidFill>
                <a:schemeClr val="accent4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10FA9A4-B525-4401-A64D-1DE89179B9A3}"/>
              </a:ext>
            </a:extLst>
          </p:cNvPr>
          <p:cNvSpPr/>
          <p:nvPr/>
        </p:nvSpPr>
        <p:spPr>
          <a:xfrm>
            <a:off x="-14682" y="4438651"/>
            <a:ext cx="12206682" cy="244156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AF0CD0-53BD-4A53-9525-0F4EB203A0B1}"/>
              </a:ext>
            </a:extLst>
          </p:cNvPr>
          <p:cNvSpPr txBox="1"/>
          <p:nvPr/>
        </p:nvSpPr>
        <p:spPr>
          <a:xfrm>
            <a:off x="259807" y="4807536"/>
            <a:ext cx="9989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F8F8F8"/>
                </a:solidFill>
              </a:rPr>
              <a:t>Em </a:t>
            </a:r>
            <a:r>
              <a:rPr lang="pt-BR" sz="3600" b="1" dirty="0">
                <a:solidFill>
                  <a:schemeClr val="bg1">
                    <a:lumMod val="20000"/>
                    <a:lumOff val="80000"/>
                  </a:schemeClr>
                </a:solidFill>
              </a:rPr>
              <a:t>dias de provas o </a:t>
            </a:r>
            <a:r>
              <a:rPr lang="pt-BR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servidor moodle </a:t>
            </a:r>
            <a:r>
              <a:rPr lang="pt-BR" sz="3600" b="1" dirty="0">
                <a:solidFill>
                  <a:srgbClr val="F8F8F8"/>
                </a:solidFill>
              </a:rPr>
              <a:t>da faculdade apresenta sobrecargas quedas podem acabar </a:t>
            </a:r>
            <a:r>
              <a:rPr lang="pt-BR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prejudicando</a:t>
            </a:r>
            <a:r>
              <a:rPr lang="pt-BR" sz="3600" b="1" dirty="0">
                <a:solidFill>
                  <a:srgbClr val="F8F8F8"/>
                </a:solidFill>
              </a:rPr>
              <a:t> os </a:t>
            </a:r>
            <a:r>
              <a:rPr lang="pt-BR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estudantes</a:t>
            </a:r>
            <a:r>
              <a:rPr lang="pt-BR" sz="3600" b="1" dirty="0">
                <a:solidFill>
                  <a:srgbClr val="F8F8F8"/>
                </a:solidFill>
              </a:rPr>
              <a:t> durante a prova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72822A-5273-41F6-A627-9D5915F6C8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34790"/>
            <a:ext cx="922502" cy="982809"/>
          </a:xfrm>
          <a:prstGeom prst="rect">
            <a:avLst/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1587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5" y="24896"/>
            <a:ext cx="12071927" cy="6790459"/>
          </a:xfrm>
        </p:spPr>
      </p:pic>
    </p:spTree>
    <p:extLst>
      <p:ext uri="{BB962C8B-B14F-4D97-AF65-F5344CB8AC3E}">
        <p14:creationId xmlns:p14="http://schemas.microsoft.com/office/powerpoint/2010/main" val="1053020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CED40A2-9A72-4A41-AEE4-EB5A84351CF4}"/>
              </a:ext>
            </a:extLst>
          </p:cNvPr>
          <p:cNvGrpSpPr/>
          <p:nvPr/>
        </p:nvGrpSpPr>
        <p:grpSpPr>
          <a:xfrm>
            <a:off x="-14683" y="-19344"/>
            <a:ext cx="12206683" cy="6877344"/>
            <a:chOff x="-14683" y="-19344"/>
            <a:chExt cx="12206683" cy="6877344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CEEA031-5565-4F07-8396-0A234440A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t="4525" r="943" b="3193"/>
            <a:stretch/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B0F59E0-1DB3-4D9A-B957-4910C73D359D}"/>
                </a:ext>
              </a:extLst>
            </p:cNvPr>
            <p:cNvSpPr/>
            <p:nvPr/>
          </p:nvSpPr>
          <p:spPr>
            <a:xfrm>
              <a:off x="-14683" y="-19344"/>
              <a:ext cx="12206683" cy="6877344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F9FB2861-5EC0-474B-A249-1AD57499078E}"/>
              </a:ext>
            </a:extLst>
          </p:cNvPr>
          <p:cNvSpPr txBox="1"/>
          <p:nvPr/>
        </p:nvSpPr>
        <p:spPr>
          <a:xfrm>
            <a:off x="-14684" y="4910456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FFFF"/>
                </a:solidFill>
                <a:effectLst>
                  <a:glow rad="101600">
                    <a:srgbClr val="7030A0">
                      <a:alpha val="40000"/>
                    </a:srgbClr>
                  </a:glow>
                </a:effectLst>
                <a:cs typeface="Aharoni" panose="02010803020104030203" pitchFamily="2" charset="-79"/>
              </a:rPr>
              <a:t>A SOLUÇÃO DEFINITIVA</a:t>
            </a:r>
          </a:p>
          <a:p>
            <a:pPr algn="ctr"/>
            <a:r>
              <a:rPr lang="pt-BR" sz="3600" b="1" dirty="0">
                <a:solidFill>
                  <a:srgbClr val="FFFFFF"/>
                </a:solidFill>
                <a:effectLst>
                  <a:glow rad="101600">
                    <a:srgbClr val="7030A0">
                      <a:alpha val="40000"/>
                    </a:srgbClr>
                  </a:glow>
                </a:effectLst>
                <a:cs typeface="Aharoni" panose="02010803020104030203" pitchFamily="2" charset="-79"/>
              </a:rPr>
              <a:t>EM MONITORAMENTO DOS SERVIDORES DE AVALIAÇÕES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264890-D0F1-4159-8EB0-828A88A8018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84597"/>
            <a:ext cx="4262602" cy="4541262"/>
          </a:xfrm>
          <a:prstGeom prst="rect">
            <a:avLst/>
          </a:prstGeom>
          <a:effectLst>
            <a:glow rad="1397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928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D95D189-E39A-4F05-918F-53D63BB819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694F61-D424-453F-B6E3-9B7043BF847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6" y="5748138"/>
            <a:ext cx="922502" cy="982918"/>
          </a:xfrm>
          <a:prstGeom prst="rect">
            <a:avLst/>
          </a:prstGeom>
          <a:effectLst>
            <a:glow rad="63500">
              <a:schemeClr val="bg1">
                <a:lumMod val="60000"/>
                <a:lumOff val="40000"/>
                <a:alpha val="40000"/>
              </a:schemeClr>
            </a:glow>
          </a:effectLst>
        </p:spPr>
      </p:pic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FDE4E171-DCD9-4278-9D25-4CE8B83BF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0" y="0"/>
            <a:ext cx="9797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7BD23EE-E471-4FF2-B635-2B01AF02B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824080"/>
              </p:ext>
            </p:extLst>
          </p:nvPr>
        </p:nvGraphicFramePr>
        <p:xfrm>
          <a:off x="378823" y="9378"/>
          <a:ext cx="11628291" cy="671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9123">
                  <a:extLst>
                    <a:ext uri="{9D8B030D-6E8A-4147-A177-3AD203B41FA5}">
                      <a16:colId xmlns:a16="http://schemas.microsoft.com/office/drawing/2014/main" val="758893566"/>
                    </a:ext>
                  </a:extLst>
                </a:gridCol>
                <a:gridCol w="1535071">
                  <a:extLst>
                    <a:ext uri="{9D8B030D-6E8A-4147-A177-3AD203B41FA5}">
                      <a16:colId xmlns:a16="http://schemas.microsoft.com/office/drawing/2014/main" val="1826789569"/>
                    </a:ext>
                  </a:extLst>
                </a:gridCol>
                <a:gridCol w="453794">
                  <a:extLst>
                    <a:ext uri="{9D8B030D-6E8A-4147-A177-3AD203B41FA5}">
                      <a16:colId xmlns:a16="http://schemas.microsoft.com/office/drawing/2014/main" val="3941846810"/>
                    </a:ext>
                  </a:extLst>
                </a:gridCol>
                <a:gridCol w="1087623">
                  <a:extLst>
                    <a:ext uri="{9D8B030D-6E8A-4147-A177-3AD203B41FA5}">
                      <a16:colId xmlns:a16="http://schemas.microsoft.com/office/drawing/2014/main" val="2126768971"/>
                    </a:ext>
                  </a:extLst>
                </a:gridCol>
                <a:gridCol w="5225143">
                  <a:extLst>
                    <a:ext uri="{9D8B030D-6E8A-4147-A177-3AD203B41FA5}">
                      <a16:colId xmlns:a16="http://schemas.microsoft.com/office/drawing/2014/main" val="159219788"/>
                    </a:ext>
                  </a:extLst>
                </a:gridCol>
                <a:gridCol w="826507">
                  <a:extLst>
                    <a:ext uri="{9D8B030D-6E8A-4147-A177-3AD203B41FA5}">
                      <a16:colId xmlns:a16="http://schemas.microsoft.com/office/drawing/2014/main" val="1865522416"/>
                    </a:ext>
                  </a:extLst>
                </a:gridCol>
                <a:gridCol w="388339">
                  <a:extLst>
                    <a:ext uri="{9D8B030D-6E8A-4147-A177-3AD203B41FA5}">
                      <a16:colId xmlns:a16="http://schemas.microsoft.com/office/drawing/2014/main" val="79901022"/>
                    </a:ext>
                  </a:extLst>
                </a:gridCol>
                <a:gridCol w="1112691">
                  <a:extLst>
                    <a:ext uri="{9D8B030D-6E8A-4147-A177-3AD203B41FA5}">
                      <a16:colId xmlns:a16="http://schemas.microsoft.com/office/drawing/2014/main" val="1922219819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Planilha de Requisitos Funcionais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364349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ctr" fontAlgn="ctr"/>
                      <a:endParaRPr lang="pt-BR" sz="4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 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95045"/>
                  </a:ext>
                </a:extLst>
              </a:tr>
              <a:tr h="21943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Nome do Projeto: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SmartMonkey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205878"/>
                  </a:ext>
                </a:extLst>
              </a:tr>
              <a:tr h="21943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Descrição do Projeto: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Monitoramento de Servidores Moodle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91539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ctr" fontAlgn="ctr"/>
                      <a:endParaRPr lang="pt-BR" sz="8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 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 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305133"/>
                  </a:ext>
                </a:extLst>
              </a:tr>
              <a:tr h="4388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Requisito Pai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Nome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Nome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Prioridade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Integrado c/ Grupo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Integrado c/ Grupo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217767"/>
                  </a:ext>
                </a:extLst>
              </a:tr>
              <a:tr h="4169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RF01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 err="1">
                          <a:solidFill>
                            <a:srgbClr val="FFFFFF"/>
                          </a:solidFill>
                          <a:effectLst/>
                        </a:rPr>
                        <a:t>Logar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Acessar Sistema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Acessar Sistema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Fornecer acesso ao usuário cadastrado no sistema.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Essencial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089896"/>
                  </a:ext>
                </a:extLst>
              </a:tr>
              <a:tr h="62539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RF02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Manter Usuários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Cadastrar Usuário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Cadastrar Usuário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Incluir usuários no sistema mediante a preenchimento do formulário de cadastro de usuários.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Essencial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585695"/>
                  </a:ext>
                </a:extLst>
              </a:tr>
              <a:tr h="4169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RF03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Manter Máquinas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Cadastrar Máquina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Cadastrar Máquina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Realizar monitoramento de maquinas cadastradas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Essencial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310929"/>
                  </a:ext>
                </a:extLst>
              </a:tr>
              <a:tr h="62539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RF04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Manter Instituições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Cadastrar Instituição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Cadastrar Instituição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Incluir instituições no sistema mediante a preenchimento do formulário de cadastro.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Essencial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490954"/>
                  </a:ext>
                </a:extLst>
              </a:tr>
              <a:tr h="62539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RF05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Monitorar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Exibir Dashboard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Exibir Dashboard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Permitir ao usuário a visualização do dashboard de monitoramento em tempo real.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Importante</a:t>
                      </a:r>
                      <a:endParaRPr lang="pt-BR" sz="1600" b="1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65852"/>
                  </a:ext>
                </a:extLst>
              </a:tr>
              <a:tr h="62539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RF06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Gerenciar Máquinas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Delimitar CPU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Delimitar CPU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Delimitar limite de porcentagem de uso dos componentes desejados para acionar o Alertar (RF07).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Essencial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95146"/>
                  </a:ext>
                </a:extLst>
              </a:tr>
              <a:tr h="62539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RF07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Alertar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Alertar Web e mobile 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Alertar Web e mobile 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Alertar ao usuário na aplicação Web e mobile quando atingir um ou mais limites delimitados (RF06).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Essencial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93623"/>
                  </a:ext>
                </a:extLst>
              </a:tr>
              <a:tr h="4169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RF08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Gerar Relatório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Gerar Relatório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Gerar Relatório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Criar relatório dos registros do sistema.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Importante</a:t>
                      </a:r>
                      <a:endParaRPr lang="pt-BR" sz="1600" b="1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88999"/>
                  </a:ext>
                </a:extLst>
              </a:tr>
              <a:tr h="4169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RF09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Chamado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Realizar chamado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Realizar chamado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Efetuar a abertura de um chamado de incidente ou ocorrência.</a:t>
                      </a:r>
                      <a:endParaRPr lang="pt-BR" sz="1600" b="1" i="0" u="none" strike="noStrike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Essencial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600" b="1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8701786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90694F61-D424-453F-B6E3-9B7043BF847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675" y="129378"/>
            <a:ext cx="922502" cy="982918"/>
          </a:xfrm>
          <a:prstGeom prst="rect">
            <a:avLst/>
          </a:prstGeom>
          <a:effectLst>
            <a:glow rad="63500">
              <a:schemeClr val="bg1">
                <a:lumMod val="60000"/>
                <a:lumOff val="4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1069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CC54FB2B-CC9C-4078-9190-935EBD4C4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6"/>
            <a:ext cx="12192000" cy="68310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CD289B-DC72-44E8-9276-7E72BA5DDC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586" y="5722738"/>
            <a:ext cx="922502" cy="982918"/>
          </a:xfrm>
          <a:prstGeom prst="rect">
            <a:avLst/>
          </a:prstGeom>
          <a:effectLst>
            <a:glow rad="63500">
              <a:schemeClr val="bg1">
                <a:lumMod val="60000"/>
                <a:lumOff val="4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309713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ateno Cores">
      <a:dk1>
        <a:srgbClr val="000000"/>
      </a:dk1>
      <a:lt1>
        <a:srgbClr val="77787B"/>
      </a:lt1>
      <a:dk2>
        <a:srgbClr val="2E2E2E"/>
      </a:dk2>
      <a:lt2>
        <a:srgbClr val="838175"/>
      </a:lt2>
      <a:accent1>
        <a:srgbClr val="00AAB5"/>
      </a:accent1>
      <a:accent2>
        <a:srgbClr val="277479"/>
      </a:accent2>
      <a:accent3>
        <a:srgbClr val="253D3F"/>
      </a:accent3>
      <a:accent4>
        <a:srgbClr val="B2D234"/>
      </a:accent4>
      <a:accent5>
        <a:srgbClr val="687927"/>
      </a:accent5>
      <a:accent6>
        <a:srgbClr val="3A3F25"/>
      </a:accent6>
      <a:hlink>
        <a:srgbClr val="277479"/>
      </a:hlink>
      <a:folHlink>
        <a:srgbClr val="68792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_SLIDES_JARVIS_CATENO.potx" id="{EF7397A2-AFCF-4C21-82AE-729B8019BD90}" vid="{1C01809E-5D9A-4B8D-A258-EB2589B6818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MODELO_SLIDES_JARVIS_CATENO</Template>
  <TotalTime>331</TotalTime>
  <Words>269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Arial Black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Juliana Souza de Oliveira</dc:creator>
  <cp:lastModifiedBy>TIAGO PENHA PEDROSO</cp:lastModifiedBy>
  <cp:revision>34</cp:revision>
  <dcterms:created xsi:type="dcterms:W3CDTF">2019-06-03T15:32:06Z</dcterms:created>
  <dcterms:modified xsi:type="dcterms:W3CDTF">2019-06-26T20:29:35Z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SOACAT\500771</vt:lpwstr>
  </property>
  <property fmtid="{D5CDD505-2E9C-101B-9397-08002B2CF9AE}" pid="4" name="SSDCxCLASSFICATION_DATE">
    <vt:lpwstr>03/06/2019 20:00:18</vt:lpwstr>
  </property>
  <property fmtid="{D5CDD505-2E9C-101B-9397-08002B2CF9AE}" pid="5" name="SSDCxCLASSFICATION_GUID">
    <vt:lpwstr>C064BBDAC57001FBE41608B540FA1807</vt:lpwstr>
  </property>
  <property fmtid="{D5CDD505-2E9C-101B-9397-08002B2CF9AE}" pid="6" name="SSDCxCLASSFICATION_LANG">
    <vt:lpwstr>pt</vt:lpwstr>
  </property>
</Properties>
</file>